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8" r:id="rId2"/>
    <p:sldId id="325" r:id="rId3"/>
    <p:sldId id="330" r:id="rId4"/>
    <p:sldId id="326" r:id="rId5"/>
    <p:sldId id="334" r:id="rId6"/>
    <p:sldId id="337" r:id="rId7"/>
    <p:sldId id="344" r:id="rId8"/>
    <p:sldId id="336" r:id="rId9"/>
    <p:sldId id="339" r:id="rId10"/>
    <p:sldId id="328" r:id="rId11"/>
    <p:sldId id="329" r:id="rId12"/>
    <p:sldId id="340" r:id="rId13"/>
    <p:sldId id="341" r:id="rId14"/>
    <p:sldId id="342" r:id="rId15"/>
    <p:sldId id="3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Felten" initials="P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335"/>
    <p:restoredTop sz="94604"/>
  </p:normalViewPr>
  <p:slideViewPr>
    <p:cSldViewPr snapToGrid="0" snapToObjects="1">
      <p:cViewPr varScale="1">
        <p:scale>
          <a:sx n="85" d="100"/>
          <a:sy n="85" d="100"/>
        </p:scale>
        <p:origin x="96" y="6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3754A-2878-C24B-9A6B-119130696C5E}"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380D1-F690-1840-BFFC-0CE170DA92AB}" type="slidenum">
              <a:rPr lang="en-US" smtClean="0"/>
              <a:t>‹#›</a:t>
            </a:fld>
            <a:endParaRPr lang="en-US"/>
          </a:p>
        </p:txBody>
      </p:sp>
    </p:spTree>
    <p:extLst>
      <p:ext uri="{BB962C8B-B14F-4D97-AF65-F5344CB8AC3E}">
        <p14:creationId xmlns:p14="http://schemas.microsoft.com/office/powerpoint/2010/main" val="164268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23C8FC-8E07-DE44-852B-C382E770EAC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18E91-DF24-A742-A07F-004EE4170E88}" type="slidenum">
              <a:rPr lang="en-US" smtClean="0"/>
              <a:t>‹#›</a:t>
            </a:fld>
            <a:endParaRPr lang="en-US"/>
          </a:p>
        </p:txBody>
      </p:sp>
    </p:spTree>
    <p:extLst>
      <p:ext uri="{BB962C8B-B14F-4D97-AF65-F5344CB8AC3E}">
        <p14:creationId xmlns:p14="http://schemas.microsoft.com/office/powerpoint/2010/main" val="134670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3C8FC-8E07-DE44-852B-C382E770EAC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18E91-DF24-A742-A07F-004EE4170E88}" type="slidenum">
              <a:rPr lang="en-US" smtClean="0"/>
              <a:t>‹#›</a:t>
            </a:fld>
            <a:endParaRPr lang="en-US"/>
          </a:p>
        </p:txBody>
      </p:sp>
    </p:spTree>
    <p:extLst>
      <p:ext uri="{BB962C8B-B14F-4D97-AF65-F5344CB8AC3E}">
        <p14:creationId xmlns:p14="http://schemas.microsoft.com/office/powerpoint/2010/main" val="46004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3C8FC-8E07-DE44-852B-C382E770EAC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18E91-DF24-A742-A07F-004EE4170E88}" type="slidenum">
              <a:rPr lang="en-US" smtClean="0"/>
              <a:t>‹#›</a:t>
            </a:fld>
            <a:endParaRPr lang="en-US"/>
          </a:p>
        </p:txBody>
      </p:sp>
    </p:spTree>
    <p:extLst>
      <p:ext uri="{BB962C8B-B14F-4D97-AF65-F5344CB8AC3E}">
        <p14:creationId xmlns:p14="http://schemas.microsoft.com/office/powerpoint/2010/main" val="104147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3C8FC-8E07-DE44-852B-C382E770EAC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18E91-DF24-A742-A07F-004EE4170E88}" type="slidenum">
              <a:rPr lang="en-US" smtClean="0"/>
              <a:t>‹#›</a:t>
            </a:fld>
            <a:endParaRPr lang="en-US"/>
          </a:p>
        </p:txBody>
      </p:sp>
    </p:spTree>
    <p:extLst>
      <p:ext uri="{BB962C8B-B14F-4D97-AF65-F5344CB8AC3E}">
        <p14:creationId xmlns:p14="http://schemas.microsoft.com/office/powerpoint/2010/main" val="213016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3C8FC-8E07-DE44-852B-C382E770EAC2}"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18E91-DF24-A742-A07F-004EE4170E88}" type="slidenum">
              <a:rPr lang="en-US" smtClean="0"/>
              <a:t>‹#›</a:t>
            </a:fld>
            <a:endParaRPr lang="en-US"/>
          </a:p>
        </p:txBody>
      </p:sp>
    </p:spTree>
    <p:extLst>
      <p:ext uri="{BB962C8B-B14F-4D97-AF65-F5344CB8AC3E}">
        <p14:creationId xmlns:p14="http://schemas.microsoft.com/office/powerpoint/2010/main" val="14655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23C8FC-8E07-DE44-852B-C382E770EAC2}"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18E91-DF24-A742-A07F-004EE4170E88}" type="slidenum">
              <a:rPr lang="en-US" smtClean="0"/>
              <a:t>‹#›</a:t>
            </a:fld>
            <a:endParaRPr lang="en-US"/>
          </a:p>
        </p:txBody>
      </p:sp>
    </p:spTree>
    <p:extLst>
      <p:ext uri="{BB962C8B-B14F-4D97-AF65-F5344CB8AC3E}">
        <p14:creationId xmlns:p14="http://schemas.microsoft.com/office/powerpoint/2010/main" val="214451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23C8FC-8E07-DE44-852B-C382E770EAC2}"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18E91-DF24-A742-A07F-004EE4170E88}" type="slidenum">
              <a:rPr lang="en-US" smtClean="0"/>
              <a:t>‹#›</a:t>
            </a:fld>
            <a:endParaRPr lang="en-US"/>
          </a:p>
        </p:txBody>
      </p:sp>
    </p:spTree>
    <p:extLst>
      <p:ext uri="{BB962C8B-B14F-4D97-AF65-F5344CB8AC3E}">
        <p14:creationId xmlns:p14="http://schemas.microsoft.com/office/powerpoint/2010/main" val="167033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23C8FC-8E07-DE44-852B-C382E770EAC2}"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18E91-DF24-A742-A07F-004EE4170E88}" type="slidenum">
              <a:rPr lang="en-US" smtClean="0"/>
              <a:t>‹#›</a:t>
            </a:fld>
            <a:endParaRPr lang="en-US"/>
          </a:p>
        </p:txBody>
      </p:sp>
    </p:spTree>
    <p:extLst>
      <p:ext uri="{BB962C8B-B14F-4D97-AF65-F5344CB8AC3E}">
        <p14:creationId xmlns:p14="http://schemas.microsoft.com/office/powerpoint/2010/main" val="134548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3C8FC-8E07-DE44-852B-C382E770EAC2}"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18E91-DF24-A742-A07F-004EE4170E88}" type="slidenum">
              <a:rPr lang="en-US" smtClean="0"/>
              <a:t>‹#›</a:t>
            </a:fld>
            <a:endParaRPr lang="en-US"/>
          </a:p>
        </p:txBody>
      </p:sp>
    </p:spTree>
    <p:extLst>
      <p:ext uri="{BB962C8B-B14F-4D97-AF65-F5344CB8AC3E}">
        <p14:creationId xmlns:p14="http://schemas.microsoft.com/office/powerpoint/2010/main" val="62132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C8FC-8E07-DE44-852B-C382E770EAC2}"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18E91-DF24-A742-A07F-004EE4170E88}" type="slidenum">
              <a:rPr lang="en-US" smtClean="0"/>
              <a:t>‹#›</a:t>
            </a:fld>
            <a:endParaRPr lang="en-US"/>
          </a:p>
        </p:txBody>
      </p:sp>
    </p:spTree>
    <p:extLst>
      <p:ext uri="{BB962C8B-B14F-4D97-AF65-F5344CB8AC3E}">
        <p14:creationId xmlns:p14="http://schemas.microsoft.com/office/powerpoint/2010/main" val="152924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C8FC-8E07-DE44-852B-C382E770EAC2}"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18E91-DF24-A742-A07F-004EE4170E88}" type="slidenum">
              <a:rPr lang="en-US" smtClean="0"/>
              <a:t>‹#›</a:t>
            </a:fld>
            <a:endParaRPr lang="en-US"/>
          </a:p>
        </p:txBody>
      </p:sp>
    </p:spTree>
    <p:extLst>
      <p:ext uri="{BB962C8B-B14F-4D97-AF65-F5344CB8AC3E}">
        <p14:creationId xmlns:p14="http://schemas.microsoft.com/office/powerpoint/2010/main" val="94031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3C8FC-8E07-DE44-852B-C382E770EAC2}"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18E91-DF24-A742-A07F-004EE4170E88}" type="slidenum">
              <a:rPr lang="en-US" smtClean="0"/>
              <a:t>‹#›</a:t>
            </a:fld>
            <a:endParaRPr lang="en-US"/>
          </a:p>
        </p:txBody>
      </p:sp>
    </p:spTree>
    <p:extLst>
      <p:ext uri="{BB962C8B-B14F-4D97-AF65-F5344CB8AC3E}">
        <p14:creationId xmlns:p14="http://schemas.microsoft.com/office/powerpoint/2010/main" val="2104120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9658350" cy="6858000"/>
          </a:xfrm>
          <a:prstGeom prst="rect">
            <a:avLst/>
          </a:prstGeom>
        </p:spPr>
      </p:pic>
      <p:sp>
        <p:nvSpPr>
          <p:cNvPr id="5" name="TextBox 4"/>
          <p:cNvSpPr txBox="1"/>
          <p:nvPr/>
        </p:nvSpPr>
        <p:spPr>
          <a:xfrm>
            <a:off x="1371600" y="2914650"/>
            <a:ext cx="9658350" cy="1384995"/>
          </a:xfrm>
          <a:prstGeom prst="rect">
            <a:avLst/>
          </a:prstGeom>
          <a:solidFill>
            <a:schemeClr val="bg1"/>
          </a:solidFill>
        </p:spPr>
        <p:txBody>
          <a:bodyPr wrap="square" rtlCol="0">
            <a:spAutoFit/>
          </a:bodyPr>
          <a:lstStyle/>
          <a:p>
            <a:pPr algn="ctr"/>
            <a:endParaRPr lang="en-US" sz="2800" dirty="0" smtClean="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8" name="Rectangle 7"/>
          <p:cNvSpPr/>
          <p:nvPr/>
        </p:nvSpPr>
        <p:spPr>
          <a:xfrm>
            <a:off x="1371600" y="2914650"/>
            <a:ext cx="9658349" cy="1560341"/>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6" name="Picture 5" descr="Screen Shot 2017-09-12 at 9.34.43 AM.png"/>
          <p:cNvPicPr>
            <a:picLocks noChangeAspect="1"/>
          </p:cNvPicPr>
          <p:nvPr/>
        </p:nvPicPr>
        <p:blipFill>
          <a:blip r:embed="rId3">
            <a:extLst>
              <a:ext uri="{BEBA8EAE-BF5A-486C-A8C5-ECC9F3942E4B}">
                <a14:imgProps xmlns:a14="http://schemas.microsoft.com/office/drawing/2010/main">
                  <a14:imgLayer r:embed="rId4">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4759668" y="2562537"/>
            <a:ext cx="2864227" cy="2406224"/>
          </a:xfrm>
          <a:prstGeom prst="rect">
            <a:avLst/>
          </a:prstGeom>
        </p:spPr>
      </p:pic>
    </p:spTree>
    <p:extLst>
      <p:ext uri="{BB962C8B-B14F-4D97-AF65-F5344CB8AC3E}">
        <p14:creationId xmlns:p14="http://schemas.microsoft.com/office/powerpoint/2010/main" val="588411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101" y="365125"/>
            <a:ext cx="11369877" cy="1325563"/>
          </a:xfrm>
        </p:spPr>
        <p:txBody>
          <a:bodyPr/>
          <a:lstStyle/>
          <a:p>
            <a:r>
              <a:rPr lang="en-US" dirty="0" smtClean="0"/>
              <a:t>The IOWA Challenge + UI Strategic Plan =Promise</a:t>
            </a:r>
            <a:endParaRPr lang="en-US" dirty="0"/>
          </a:p>
        </p:txBody>
      </p:sp>
      <p:sp>
        <p:nvSpPr>
          <p:cNvPr id="3" name="Content Placeholder 2"/>
          <p:cNvSpPr>
            <a:spLocks noGrp="1"/>
          </p:cNvSpPr>
          <p:nvPr>
            <p:ph idx="1"/>
          </p:nvPr>
        </p:nvSpPr>
        <p:spPr>
          <a:xfrm>
            <a:off x="838200" y="1544766"/>
            <a:ext cx="11113778" cy="4351338"/>
          </a:xfrm>
        </p:spPr>
        <p:txBody>
          <a:bodyPr>
            <a:normAutofit lnSpcReduction="10000"/>
          </a:bodyPr>
          <a:lstStyle/>
          <a:p>
            <a:r>
              <a:rPr lang="en-US" sz="3200" dirty="0" smtClean="0"/>
              <a:t>“</a:t>
            </a:r>
            <a:r>
              <a:rPr lang="en-US" sz="3200" dirty="0"/>
              <a:t>Students enroll at colleges and universities with expectations and aspirations that the institution will live up to its brand </a:t>
            </a:r>
            <a:r>
              <a:rPr lang="en-US" sz="3200" b="1" dirty="0"/>
              <a:t>promise</a:t>
            </a:r>
            <a:r>
              <a:rPr lang="en-US" sz="3200" dirty="0"/>
              <a:t>. The key to strategic institutional improvement is ensuring that brand promise becomes reality for each student’s educational experience in and out of the classroom. This commitment elevates the need to ensure that </a:t>
            </a:r>
            <a:r>
              <a:rPr lang="en-US" sz="3200" i="1" dirty="0"/>
              <a:t>all </a:t>
            </a:r>
            <a:r>
              <a:rPr lang="en-US" sz="3200" dirty="0"/>
              <a:t>students benefit fully and equally from that brand promise, and that some populations of students—due to race, financial resources or background—are not disadvantaged in experience or outcomes</a:t>
            </a:r>
            <a:r>
              <a:rPr lang="en-US" sz="3200" dirty="0" smtClean="0"/>
              <a:t>.” –</a:t>
            </a:r>
            <a:r>
              <a:rPr lang="en-US" sz="3200" dirty="0" err="1" smtClean="0"/>
              <a:t>Kalsbeek</a:t>
            </a:r>
            <a:r>
              <a:rPr lang="en-US" sz="3200" dirty="0"/>
              <a:t> </a:t>
            </a:r>
            <a:r>
              <a:rPr lang="en-US" sz="3200" dirty="0" smtClean="0"/>
              <a:t>4 P’s Model</a:t>
            </a:r>
            <a:endParaRPr lang="en-US" sz="3200" dirty="0"/>
          </a:p>
          <a:p>
            <a:endParaRPr lang="en-US" sz="3200" dirty="0"/>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Tree>
    <p:extLst>
      <p:ext uri="{BB962C8B-B14F-4D97-AF65-F5344CB8AC3E}">
        <p14:creationId xmlns:p14="http://schemas.microsoft.com/office/powerpoint/2010/main" val="26788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Task One: Articulate 4-year success messages</a:t>
            </a:r>
            <a:endParaRPr lang="en-US" sz="4000" dirty="0"/>
          </a:p>
        </p:txBody>
      </p:sp>
      <p:sp>
        <p:nvSpPr>
          <p:cNvPr id="3" name="Content Placeholder 2"/>
          <p:cNvSpPr>
            <a:spLocks noGrp="1"/>
          </p:cNvSpPr>
          <p:nvPr>
            <p:ph idx="1"/>
          </p:nvPr>
        </p:nvSpPr>
        <p:spPr>
          <a:xfrm>
            <a:off x="679445" y="1454056"/>
            <a:ext cx="10515600" cy="4351338"/>
          </a:xfrm>
        </p:spPr>
        <p:txBody>
          <a:bodyPr>
            <a:normAutofit lnSpcReduction="10000"/>
          </a:bodyPr>
          <a:lstStyle/>
          <a:p>
            <a:r>
              <a:rPr lang="en-US" b="1" dirty="0" smtClean="0"/>
              <a:t>Discuss: Elaborate on the IOWA Challenge expectations for each year. For example, for ENGAGE, we may say “In your first year, Pick One (involvement opportunity).” What should our messages on ENGAGE be for year 1, 2, 3, 4? (Each table has two expectations)</a:t>
            </a:r>
          </a:p>
          <a:p>
            <a:r>
              <a:rPr lang="en-US" i="1" dirty="0" smtClean="0"/>
              <a:t>Considerations</a:t>
            </a:r>
            <a:r>
              <a:rPr lang="en-US" i="1" dirty="0"/>
              <a:t>: </a:t>
            </a:r>
            <a:r>
              <a:rPr lang="en-US" i="1" dirty="0" smtClean="0"/>
              <a:t>Think about </a:t>
            </a:r>
            <a:r>
              <a:rPr lang="en-US" i="1" dirty="0"/>
              <a:t>the developmental mindset or challenges for students at various stages and with various aspects of the Challenge. </a:t>
            </a:r>
            <a:r>
              <a:rPr lang="en-US" i="1" dirty="0" smtClean="0"/>
              <a:t>Most first-year students </a:t>
            </a:r>
            <a:r>
              <a:rPr lang="en-US" i="1" dirty="0"/>
              <a:t>are approaching Engage from the standpoint of finding something that interests them. In the fourth year, they may be thinking about engage from the standpoint of supporting others in engaging, through leading a student organization, serving as a mentor, </a:t>
            </a:r>
            <a:r>
              <a:rPr lang="en-US" i="1" dirty="0" smtClean="0"/>
              <a:t>or </a:t>
            </a:r>
            <a:r>
              <a:rPr lang="en-US" i="1" dirty="0"/>
              <a:t>leading Orientation or On Iowa. </a:t>
            </a:r>
            <a:endParaRPr lang="en-US" i="1" dirty="0" smtClean="0"/>
          </a:p>
          <a:p>
            <a:pPr marL="0" indent="0">
              <a:buNone/>
            </a:pPr>
            <a:endParaRPr lang="en-US" dirty="0"/>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
        <p:nvSpPr>
          <p:cNvPr id="6" name="TextBox 5"/>
          <p:cNvSpPr txBox="1"/>
          <p:nvPr/>
        </p:nvSpPr>
        <p:spPr>
          <a:xfrm>
            <a:off x="3008784" y="6024608"/>
            <a:ext cx="4959201" cy="584776"/>
          </a:xfrm>
          <a:prstGeom prst="rect">
            <a:avLst/>
          </a:prstGeom>
          <a:noFill/>
        </p:spPr>
        <p:txBody>
          <a:bodyPr wrap="square" rtlCol="0">
            <a:spAutoFit/>
          </a:bodyPr>
          <a:lstStyle/>
          <a:p>
            <a:r>
              <a:rPr lang="en-US" sz="3200" dirty="0" err="1" smtClean="0"/>
              <a:t>Y</a:t>
            </a:r>
            <a:r>
              <a:rPr lang="en-US" sz="3200" dirty="0" err="1" smtClean="0">
                <a:solidFill>
                  <a:schemeClr val="bg1"/>
                </a:solidFill>
              </a:rPr>
              <a:t>Task</a:t>
            </a:r>
            <a:r>
              <a:rPr lang="en-US" sz="3200" dirty="0" smtClean="0">
                <a:solidFill>
                  <a:schemeClr val="bg1"/>
                </a:solidFill>
              </a:rPr>
              <a:t> Time: ~45 minutes</a:t>
            </a:r>
            <a:endParaRPr lang="en-US" sz="3200" dirty="0"/>
          </a:p>
        </p:txBody>
      </p:sp>
    </p:spTree>
    <p:extLst>
      <p:ext uri="{BB962C8B-B14F-4D97-AF65-F5344CB8AC3E}">
        <p14:creationId xmlns:p14="http://schemas.microsoft.com/office/powerpoint/2010/main" val="275638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Task Two: Identify hallmark IOWA experiences</a:t>
            </a:r>
            <a:endParaRPr lang="en-US" sz="4000" dirty="0"/>
          </a:p>
        </p:txBody>
      </p:sp>
      <p:sp>
        <p:nvSpPr>
          <p:cNvPr id="3" name="Content Placeholder 2"/>
          <p:cNvSpPr>
            <a:spLocks noGrp="1"/>
          </p:cNvSpPr>
          <p:nvPr>
            <p:ph idx="1"/>
          </p:nvPr>
        </p:nvSpPr>
        <p:spPr>
          <a:xfrm>
            <a:off x="679445" y="1454056"/>
            <a:ext cx="10515600" cy="4351338"/>
          </a:xfrm>
        </p:spPr>
        <p:txBody>
          <a:bodyPr>
            <a:normAutofit/>
          </a:bodyPr>
          <a:lstStyle/>
          <a:p>
            <a:r>
              <a:rPr lang="en-US" b="1" dirty="0" smtClean="0"/>
              <a:t>Discuss: What are the hallmark IOWA experiences all UI students should have in each area of the Challenge over each of the 4 years they are here? (Stick with your same two Challenge expectations)</a:t>
            </a:r>
          </a:p>
          <a:p>
            <a:r>
              <a:rPr lang="en-US" i="1" dirty="0" smtClean="0"/>
              <a:t>Consideration: It may be helpful to think of these as “</a:t>
            </a:r>
            <a:r>
              <a:rPr lang="en-US" i="1" dirty="0" err="1" smtClean="0"/>
              <a:t>touchpoints</a:t>
            </a:r>
            <a:r>
              <a:rPr lang="en-US" i="1" dirty="0" smtClean="0"/>
              <a:t>” – where do students have the opportunity to meet the spirit of each Challenge expectation. These could also be “buckets” that multiple experiences could fulfill.</a:t>
            </a:r>
          </a:p>
          <a:p>
            <a:r>
              <a:rPr lang="en-US" i="1" dirty="0" smtClean="0"/>
              <a:t>Consideration: If we do not have an experience that you think should be offered, include it. We want to map what is available as well as gaps. </a:t>
            </a:r>
            <a:endParaRPr lang="en-US" i="1" dirty="0"/>
          </a:p>
          <a:p>
            <a:endParaRPr lang="en-US" dirty="0"/>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
        <p:nvSpPr>
          <p:cNvPr id="6" name="TextBox 5"/>
          <p:cNvSpPr txBox="1"/>
          <p:nvPr/>
        </p:nvSpPr>
        <p:spPr>
          <a:xfrm>
            <a:off x="3008784" y="6024608"/>
            <a:ext cx="4959201" cy="584776"/>
          </a:xfrm>
          <a:prstGeom prst="rect">
            <a:avLst/>
          </a:prstGeom>
          <a:noFill/>
        </p:spPr>
        <p:txBody>
          <a:bodyPr wrap="square" rtlCol="0">
            <a:spAutoFit/>
          </a:bodyPr>
          <a:lstStyle/>
          <a:p>
            <a:r>
              <a:rPr lang="en-US" sz="3200" dirty="0" err="1" smtClean="0"/>
              <a:t>Y</a:t>
            </a:r>
            <a:r>
              <a:rPr lang="en-US" sz="3200" dirty="0" err="1" smtClean="0">
                <a:solidFill>
                  <a:schemeClr val="bg1"/>
                </a:solidFill>
              </a:rPr>
              <a:t>Task</a:t>
            </a:r>
            <a:r>
              <a:rPr lang="en-US" sz="3200" dirty="0" smtClean="0">
                <a:solidFill>
                  <a:schemeClr val="bg1"/>
                </a:solidFill>
              </a:rPr>
              <a:t> Time: ~30 minutes</a:t>
            </a:r>
            <a:endParaRPr lang="en-US" sz="3200" dirty="0"/>
          </a:p>
        </p:txBody>
      </p:sp>
    </p:spTree>
    <p:extLst>
      <p:ext uri="{BB962C8B-B14F-4D97-AF65-F5344CB8AC3E}">
        <p14:creationId xmlns:p14="http://schemas.microsoft.com/office/powerpoint/2010/main" val="717416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Task Three: Provide feedback</a:t>
            </a:r>
            <a:endParaRPr lang="en-US" sz="4000" dirty="0"/>
          </a:p>
        </p:txBody>
      </p:sp>
      <p:sp>
        <p:nvSpPr>
          <p:cNvPr id="3" name="Content Placeholder 2"/>
          <p:cNvSpPr>
            <a:spLocks noGrp="1"/>
          </p:cNvSpPr>
          <p:nvPr>
            <p:ph idx="1"/>
          </p:nvPr>
        </p:nvSpPr>
        <p:spPr>
          <a:xfrm>
            <a:off x="679445" y="1454056"/>
            <a:ext cx="10515600" cy="4351338"/>
          </a:xfrm>
        </p:spPr>
        <p:txBody>
          <a:bodyPr>
            <a:normAutofit/>
          </a:bodyPr>
          <a:lstStyle/>
          <a:p>
            <a:r>
              <a:rPr lang="en-US" b="1" dirty="0" smtClean="0"/>
              <a:t>Place your key ideas on the wall. </a:t>
            </a:r>
            <a:endParaRPr lang="en-US" b="1" dirty="0"/>
          </a:p>
          <a:p>
            <a:r>
              <a:rPr lang="en-US" b="1" dirty="0" smtClean="0"/>
              <a:t>Each table has sticky notes – you may expound on, challenge, or support each others ideas by writing notes and placing them on the appropriate poster. </a:t>
            </a:r>
            <a:endParaRPr lang="en-US" dirty="0"/>
          </a:p>
          <a:p>
            <a:endParaRPr lang="en-US" dirty="0"/>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
        <p:nvSpPr>
          <p:cNvPr id="6" name="TextBox 5"/>
          <p:cNvSpPr txBox="1"/>
          <p:nvPr/>
        </p:nvSpPr>
        <p:spPr>
          <a:xfrm>
            <a:off x="3008784" y="6024608"/>
            <a:ext cx="4959201" cy="584776"/>
          </a:xfrm>
          <a:prstGeom prst="rect">
            <a:avLst/>
          </a:prstGeom>
          <a:noFill/>
        </p:spPr>
        <p:txBody>
          <a:bodyPr wrap="square" rtlCol="0">
            <a:spAutoFit/>
          </a:bodyPr>
          <a:lstStyle/>
          <a:p>
            <a:r>
              <a:rPr lang="en-US" sz="3200" dirty="0" err="1" smtClean="0"/>
              <a:t>Y</a:t>
            </a:r>
            <a:r>
              <a:rPr lang="en-US" sz="3200" dirty="0" err="1" smtClean="0">
                <a:solidFill>
                  <a:schemeClr val="bg1"/>
                </a:solidFill>
              </a:rPr>
              <a:t>Task</a:t>
            </a:r>
            <a:r>
              <a:rPr lang="en-US" sz="3200" dirty="0" smtClean="0">
                <a:solidFill>
                  <a:schemeClr val="bg1"/>
                </a:solidFill>
              </a:rPr>
              <a:t> Time: ~15 minutes</a:t>
            </a:r>
            <a:endParaRPr lang="en-US" sz="3200" dirty="0"/>
          </a:p>
        </p:txBody>
      </p:sp>
    </p:spTree>
    <p:extLst>
      <p:ext uri="{BB962C8B-B14F-4D97-AF65-F5344CB8AC3E}">
        <p14:creationId xmlns:p14="http://schemas.microsoft.com/office/powerpoint/2010/main" val="2115772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Task Four: Identify Critical Tasks</a:t>
            </a:r>
            <a:endParaRPr lang="en-US" sz="4000" dirty="0"/>
          </a:p>
        </p:txBody>
      </p:sp>
      <p:sp>
        <p:nvSpPr>
          <p:cNvPr id="3" name="Content Placeholder 2"/>
          <p:cNvSpPr>
            <a:spLocks noGrp="1"/>
          </p:cNvSpPr>
          <p:nvPr>
            <p:ph idx="1"/>
          </p:nvPr>
        </p:nvSpPr>
        <p:spPr>
          <a:xfrm>
            <a:off x="679445" y="1454056"/>
            <a:ext cx="10515600" cy="4351338"/>
          </a:xfrm>
        </p:spPr>
        <p:txBody>
          <a:bodyPr>
            <a:normAutofit/>
          </a:bodyPr>
          <a:lstStyle/>
          <a:p>
            <a:r>
              <a:rPr lang="en-US" b="1" dirty="0" smtClean="0"/>
              <a:t>Discuss: What are the critical tasks to be completed to refine and communicate 4-year success messages aligned with The IOWA Challenge to the campus community?</a:t>
            </a:r>
          </a:p>
          <a:p>
            <a:r>
              <a:rPr lang="en-US" b="1" dirty="0" smtClean="0"/>
              <a:t>Consider tasks that can be accomplished in 30, 60, 90 and 180 days.  </a:t>
            </a:r>
            <a:endParaRPr lang="en-US" dirty="0"/>
          </a:p>
          <a:p>
            <a:endParaRPr lang="en-US" dirty="0"/>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4">
                    <a:lumMod val="40000"/>
                    <a:lumOff val="60000"/>
                  </a:schemeClr>
                </a:solidFill>
              </a:rPr>
              <a:t>x</a:t>
            </a:r>
            <a:endParaRPr lang="en-US" dirty="0">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
        <p:nvSpPr>
          <p:cNvPr id="6" name="TextBox 5"/>
          <p:cNvSpPr txBox="1"/>
          <p:nvPr/>
        </p:nvSpPr>
        <p:spPr>
          <a:xfrm>
            <a:off x="3008784" y="6024608"/>
            <a:ext cx="4959201" cy="584776"/>
          </a:xfrm>
          <a:prstGeom prst="rect">
            <a:avLst/>
          </a:prstGeom>
          <a:noFill/>
        </p:spPr>
        <p:txBody>
          <a:bodyPr wrap="square" rtlCol="0">
            <a:spAutoFit/>
          </a:bodyPr>
          <a:lstStyle/>
          <a:p>
            <a:r>
              <a:rPr lang="en-US" sz="3200" dirty="0" err="1" smtClean="0"/>
              <a:t>Y</a:t>
            </a:r>
            <a:r>
              <a:rPr lang="en-US" sz="3200" dirty="0" err="1" smtClean="0">
                <a:solidFill>
                  <a:schemeClr val="bg1"/>
                </a:solidFill>
              </a:rPr>
              <a:t>Task</a:t>
            </a:r>
            <a:r>
              <a:rPr lang="en-US" sz="3200" dirty="0" smtClean="0">
                <a:solidFill>
                  <a:schemeClr val="bg1"/>
                </a:solidFill>
              </a:rPr>
              <a:t> Time: ~35 minutes</a:t>
            </a:r>
            <a:endParaRPr lang="en-US" sz="3200" dirty="0"/>
          </a:p>
        </p:txBody>
      </p:sp>
    </p:spTree>
    <p:extLst>
      <p:ext uri="{BB962C8B-B14F-4D97-AF65-F5344CB8AC3E}">
        <p14:creationId xmlns:p14="http://schemas.microsoft.com/office/powerpoint/2010/main" val="1750323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Task Five: Go forth and support student success</a:t>
            </a:r>
            <a:endParaRPr lang="en-US" sz="4000" dirty="0"/>
          </a:p>
        </p:txBody>
      </p:sp>
      <p:sp>
        <p:nvSpPr>
          <p:cNvPr id="3" name="Content Placeholder 2"/>
          <p:cNvSpPr>
            <a:spLocks noGrp="1"/>
          </p:cNvSpPr>
          <p:nvPr>
            <p:ph idx="1"/>
          </p:nvPr>
        </p:nvSpPr>
        <p:spPr>
          <a:xfrm>
            <a:off x="679445" y="1454056"/>
            <a:ext cx="10515600" cy="4351338"/>
          </a:xfrm>
        </p:spPr>
        <p:txBody>
          <a:bodyPr>
            <a:normAutofit/>
          </a:bodyPr>
          <a:lstStyle/>
          <a:p>
            <a:r>
              <a:rPr lang="en-US" b="1" dirty="0" smtClean="0"/>
              <a:t>Our discussion from today will be compiled.</a:t>
            </a:r>
          </a:p>
          <a:p>
            <a:r>
              <a:rPr lang="en-US" b="1" dirty="0" smtClean="0"/>
              <a:t>Next steps will be identified.</a:t>
            </a:r>
          </a:p>
          <a:p>
            <a:r>
              <a:rPr lang="en-US" b="1" dirty="0" smtClean="0"/>
              <a:t>Watch for involvement opportunities to participate in activating our next steps via the SST list. </a:t>
            </a:r>
          </a:p>
          <a:p>
            <a:endParaRPr lang="en-US" b="1" dirty="0"/>
          </a:p>
          <a:p>
            <a:pPr marL="0" indent="0">
              <a:buNone/>
            </a:pPr>
            <a:r>
              <a:rPr lang="en-US" b="1" dirty="0" smtClean="0"/>
              <a:t>Thank you for your commitment to student success! </a:t>
            </a:r>
            <a:endParaRPr lang="en-US" dirty="0"/>
          </a:p>
          <a:p>
            <a:endParaRPr lang="en-US" dirty="0"/>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
        <p:nvSpPr>
          <p:cNvPr id="6" name="TextBox 5"/>
          <p:cNvSpPr txBox="1"/>
          <p:nvPr/>
        </p:nvSpPr>
        <p:spPr>
          <a:xfrm>
            <a:off x="3008784" y="6024608"/>
            <a:ext cx="4959201" cy="584776"/>
          </a:xfrm>
          <a:prstGeom prst="rect">
            <a:avLst/>
          </a:prstGeom>
          <a:noFill/>
        </p:spPr>
        <p:txBody>
          <a:bodyPr wrap="square" rtlCol="0">
            <a:spAutoFit/>
          </a:bodyPr>
          <a:lstStyle/>
          <a:p>
            <a:r>
              <a:rPr lang="en-US" sz="3200" dirty="0" err="1" smtClean="0"/>
              <a:t>Y</a:t>
            </a:r>
            <a:r>
              <a:rPr lang="en-US" sz="3200" dirty="0" err="1" smtClean="0">
                <a:solidFill>
                  <a:schemeClr val="bg1"/>
                </a:solidFill>
              </a:rPr>
              <a:t>Task</a:t>
            </a:r>
            <a:r>
              <a:rPr lang="en-US" sz="3200" dirty="0" smtClean="0">
                <a:solidFill>
                  <a:schemeClr val="bg1"/>
                </a:solidFill>
              </a:rPr>
              <a:t> Time: Eternity</a:t>
            </a:r>
            <a:endParaRPr lang="en-US" sz="3200" dirty="0"/>
          </a:p>
        </p:txBody>
      </p:sp>
    </p:spTree>
    <p:extLst>
      <p:ext uri="{BB962C8B-B14F-4D97-AF65-F5344CB8AC3E}">
        <p14:creationId xmlns:p14="http://schemas.microsoft.com/office/powerpoint/2010/main" val="1274639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SST Retreat 2017</a:t>
            </a:r>
            <a:endParaRPr lang="en-US" dirty="0"/>
          </a:p>
        </p:txBody>
      </p:sp>
      <p:sp>
        <p:nvSpPr>
          <p:cNvPr id="3" name="Content Placeholder 2"/>
          <p:cNvSpPr>
            <a:spLocks noGrp="1"/>
          </p:cNvSpPr>
          <p:nvPr>
            <p:ph idx="1"/>
          </p:nvPr>
        </p:nvSpPr>
        <p:spPr/>
        <p:txBody>
          <a:bodyPr/>
          <a:lstStyle/>
          <a:p>
            <a:pPr marL="0" indent="0">
              <a:buNone/>
            </a:pPr>
            <a:r>
              <a:rPr lang="en-US" dirty="0" smtClean="0"/>
              <a:t>Welcome and Remarks</a:t>
            </a:r>
          </a:p>
          <a:p>
            <a:pPr marL="0" indent="0">
              <a:buNone/>
            </a:pPr>
            <a:endParaRPr lang="en-US" dirty="0"/>
          </a:p>
          <a:p>
            <a:pPr marL="0" indent="0">
              <a:buNone/>
            </a:pPr>
            <a:r>
              <a:rPr lang="en-US" dirty="0"/>
              <a:t>Melissa Shivers, Vice President for Student Life</a:t>
            </a:r>
          </a:p>
          <a:p>
            <a:pPr marL="0" indent="0">
              <a:buNone/>
            </a:pPr>
            <a:r>
              <a:rPr lang="en-US" dirty="0" smtClean="0"/>
              <a:t>Lon Moeller, Associate Provost for Undergraduate Education</a:t>
            </a:r>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Tree>
    <p:extLst>
      <p:ext uri="{BB962C8B-B14F-4D97-AF65-F5344CB8AC3E}">
        <p14:creationId xmlns:p14="http://schemas.microsoft.com/office/powerpoint/2010/main" val="2845417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5510" y="1825625"/>
            <a:ext cx="10515600" cy="4351338"/>
          </a:xfrm>
        </p:spPr>
        <p:txBody>
          <a:bodyPr/>
          <a:lstStyle/>
          <a:p>
            <a:pPr marL="0" lvl="0" indent="0" algn="ctr">
              <a:lnSpc>
                <a:spcPct val="100000"/>
              </a:lnSpc>
              <a:spcBef>
                <a:spcPts val="0"/>
              </a:spcBef>
              <a:buNone/>
              <a:defRPr/>
            </a:pPr>
            <a:r>
              <a:rPr lang="en-US" sz="3200" dirty="0" smtClean="0">
                <a:ea typeface="Geneva" charset="0"/>
                <a:cs typeface="Geneva" charset="0"/>
              </a:rPr>
              <a:t>Learning </a:t>
            </a:r>
            <a:endParaRPr lang="en-US" sz="3200" dirty="0">
              <a:ea typeface="Geneva" charset="0"/>
              <a:cs typeface="Geneva" charset="0"/>
            </a:endParaRPr>
          </a:p>
          <a:p>
            <a:pPr marL="0" lvl="0" indent="0" algn="ctr">
              <a:lnSpc>
                <a:spcPct val="100000"/>
              </a:lnSpc>
              <a:spcBef>
                <a:spcPts val="0"/>
              </a:spcBef>
              <a:buNone/>
              <a:defRPr/>
            </a:pPr>
            <a:r>
              <a:rPr lang="en-US" sz="3200" dirty="0">
                <a:ea typeface="Geneva" charset="0"/>
                <a:cs typeface="Geneva" charset="0"/>
              </a:rPr>
              <a:t>Relationships</a:t>
            </a:r>
          </a:p>
          <a:p>
            <a:pPr marL="0" lvl="0" indent="0" algn="ctr">
              <a:lnSpc>
                <a:spcPct val="100000"/>
              </a:lnSpc>
              <a:spcBef>
                <a:spcPts val="0"/>
              </a:spcBef>
              <a:buNone/>
              <a:defRPr/>
            </a:pPr>
            <a:r>
              <a:rPr lang="en-US" sz="3200" dirty="0">
                <a:ea typeface="Geneva" charset="0"/>
                <a:cs typeface="Geneva" charset="0"/>
              </a:rPr>
              <a:t>Expectations</a:t>
            </a:r>
          </a:p>
          <a:p>
            <a:pPr marL="0" lvl="0" indent="0" algn="ctr">
              <a:lnSpc>
                <a:spcPct val="100000"/>
              </a:lnSpc>
              <a:spcBef>
                <a:spcPts val="0"/>
              </a:spcBef>
              <a:buNone/>
              <a:defRPr/>
            </a:pPr>
            <a:r>
              <a:rPr lang="en-US" sz="3200" dirty="0">
                <a:ea typeface="Geneva" charset="0"/>
                <a:cs typeface="Geneva" charset="0"/>
              </a:rPr>
              <a:t>Improvement </a:t>
            </a:r>
          </a:p>
          <a:p>
            <a:pPr marL="0" lvl="0" indent="0" algn="ctr">
              <a:lnSpc>
                <a:spcPct val="100000"/>
              </a:lnSpc>
              <a:spcBef>
                <a:spcPts val="0"/>
              </a:spcBef>
              <a:buNone/>
              <a:defRPr/>
            </a:pPr>
            <a:r>
              <a:rPr lang="en-US" sz="3200" dirty="0">
                <a:ea typeface="Geneva" charset="0"/>
                <a:cs typeface="Geneva" charset="0"/>
              </a:rPr>
              <a:t>Leadership</a:t>
            </a:r>
          </a:p>
          <a:p>
            <a:pPr marL="0" lvl="0" indent="0" algn="ctr">
              <a:lnSpc>
                <a:spcPct val="100000"/>
              </a:lnSpc>
              <a:spcBef>
                <a:spcPts val="0"/>
              </a:spcBef>
              <a:buNone/>
              <a:defRPr/>
            </a:pPr>
            <a:r>
              <a:rPr lang="en-US" sz="3200" dirty="0">
                <a:ea typeface="Geneva" charset="0"/>
                <a:cs typeface="Geneva" charset="0"/>
              </a:rPr>
              <a:t>Alignment</a:t>
            </a:r>
          </a:p>
          <a:p>
            <a:pPr marL="0" indent="0" algn="r">
              <a:buNone/>
            </a:pPr>
            <a:endParaRPr lang="en-US" dirty="0"/>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pic>
        <p:nvPicPr>
          <p:cNvPr id="7"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15327" t="6555" r="20343" b="4504"/>
          <a:stretch/>
        </p:blipFill>
        <p:spPr>
          <a:xfrm>
            <a:off x="364924" y="0"/>
            <a:ext cx="4019736" cy="5699567"/>
          </a:xfrm>
          <a:prstGeom prst="rect">
            <a:avLst/>
          </a:prstGeom>
        </p:spPr>
      </p:pic>
      <p:sp>
        <p:nvSpPr>
          <p:cNvPr id="9" name="Sun 8"/>
          <p:cNvSpPr/>
          <p:nvPr/>
        </p:nvSpPr>
        <p:spPr>
          <a:xfrm>
            <a:off x="6584549" y="1988045"/>
            <a:ext cx="317510" cy="294805"/>
          </a:xfrm>
          <a:prstGeom prst="sun">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un 9"/>
          <p:cNvSpPr/>
          <p:nvPr/>
        </p:nvSpPr>
        <p:spPr>
          <a:xfrm>
            <a:off x="6253124" y="2956828"/>
            <a:ext cx="317510" cy="294805"/>
          </a:xfrm>
          <a:prstGeom prst="sun">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n 10"/>
          <p:cNvSpPr/>
          <p:nvPr/>
        </p:nvSpPr>
        <p:spPr>
          <a:xfrm>
            <a:off x="6222885" y="3465850"/>
            <a:ext cx="317510" cy="294805"/>
          </a:xfrm>
          <a:prstGeom prst="sun">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un 11"/>
          <p:cNvSpPr/>
          <p:nvPr/>
        </p:nvSpPr>
        <p:spPr>
          <a:xfrm>
            <a:off x="6425794" y="4452313"/>
            <a:ext cx="317510" cy="294805"/>
          </a:xfrm>
          <a:prstGeom prst="sun">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566094" y="507936"/>
            <a:ext cx="7625906" cy="707886"/>
          </a:xfrm>
          <a:prstGeom prst="rect">
            <a:avLst/>
          </a:prstGeom>
        </p:spPr>
        <p:txBody>
          <a:bodyPr wrap="square">
            <a:spAutoFit/>
          </a:bodyPr>
          <a:lstStyle/>
          <a:p>
            <a:r>
              <a:rPr lang="en-US" sz="4000" dirty="0">
                <a:latin typeface="+mj-lt"/>
              </a:rPr>
              <a:t>Background for Today’s Discussion</a:t>
            </a:r>
          </a:p>
        </p:txBody>
      </p:sp>
    </p:spTree>
    <p:extLst>
      <p:ext uri="{BB962C8B-B14F-4D97-AF65-F5344CB8AC3E}">
        <p14:creationId xmlns:p14="http://schemas.microsoft.com/office/powerpoint/2010/main" val="1304833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for Today’s Discussion</a:t>
            </a:r>
            <a:endParaRPr lang="en-US" dirty="0"/>
          </a:p>
        </p:txBody>
      </p:sp>
      <p:sp>
        <p:nvSpPr>
          <p:cNvPr id="3" name="Content Placeholder 2"/>
          <p:cNvSpPr>
            <a:spLocks noGrp="1"/>
          </p:cNvSpPr>
          <p:nvPr>
            <p:ph idx="1"/>
          </p:nvPr>
        </p:nvSpPr>
        <p:spPr/>
        <p:txBody>
          <a:bodyPr/>
          <a:lstStyle/>
          <a:p>
            <a:r>
              <a:rPr lang="en-US" dirty="0" smtClean="0"/>
              <a:t>Learning – </a:t>
            </a:r>
            <a:r>
              <a:rPr lang="en-US" dirty="0" err="1" smtClean="0"/>
              <a:t>Excelling@Iowa</a:t>
            </a:r>
            <a:r>
              <a:rPr lang="en-US" dirty="0" smtClean="0"/>
              <a:t> data:</a:t>
            </a:r>
          </a:p>
          <a:p>
            <a:pPr lvl="1"/>
            <a:r>
              <a:rPr lang="en-US" dirty="0" smtClean="0"/>
              <a:t>Overall high sense of belonging</a:t>
            </a:r>
          </a:p>
          <a:p>
            <a:pPr lvl="1"/>
            <a:r>
              <a:rPr lang="en-US" dirty="0" smtClean="0"/>
              <a:t>Overall high levels of grit/resiliency</a:t>
            </a:r>
          </a:p>
          <a:p>
            <a:pPr lvl="3"/>
            <a:r>
              <a:rPr lang="en-US" dirty="0" smtClean="0"/>
              <a:t>Note that underrepresented students are especially gritty – need to consider what in our environments requires this of them</a:t>
            </a:r>
          </a:p>
          <a:p>
            <a:pPr lvl="1"/>
            <a:r>
              <a:rPr lang="en-US" dirty="0" smtClean="0"/>
              <a:t>Perceived value of academic experience – New questions this year</a:t>
            </a:r>
          </a:p>
          <a:p>
            <a:pPr lvl="1"/>
            <a:r>
              <a:rPr lang="en-US" dirty="0" smtClean="0"/>
              <a:t>We can help with perceived value by:</a:t>
            </a:r>
          </a:p>
          <a:p>
            <a:pPr lvl="2"/>
            <a:r>
              <a:rPr lang="en-US" dirty="0" smtClean="0"/>
              <a:t>Explicit expectations</a:t>
            </a:r>
          </a:p>
          <a:p>
            <a:pPr lvl="2"/>
            <a:r>
              <a:rPr lang="en-US" dirty="0" smtClean="0"/>
              <a:t>Discussions of the value </a:t>
            </a:r>
          </a:p>
          <a:p>
            <a:pPr lvl="2"/>
            <a:r>
              <a:rPr lang="en-US" dirty="0" smtClean="0"/>
              <a:t>Helping students understand the “why” of their college experiences</a:t>
            </a:r>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Tree>
    <p:extLst>
      <p:ext uri="{BB962C8B-B14F-4D97-AF65-F5344CB8AC3E}">
        <p14:creationId xmlns:p14="http://schemas.microsoft.com/office/powerpoint/2010/main" val="1980227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
        <p:nvSpPr>
          <p:cNvPr id="2" name="Rectangle 1"/>
          <p:cNvSpPr/>
          <p:nvPr/>
        </p:nvSpPr>
        <p:spPr>
          <a:xfrm>
            <a:off x="599576" y="1360640"/>
            <a:ext cx="11239005" cy="3046988"/>
          </a:xfrm>
          <a:prstGeom prst="rect">
            <a:avLst/>
          </a:prstGeom>
        </p:spPr>
        <p:txBody>
          <a:bodyPr wrap="square">
            <a:spAutoFit/>
          </a:bodyPr>
          <a:lstStyle/>
          <a:p>
            <a:r>
              <a:rPr lang="en-US" sz="3200" dirty="0">
                <a:latin typeface="Geneva" charset="0"/>
                <a:ea typeface="Geneva" charset="0"/>
                <a:cs typeface="Geneva" charset="0"/>
              </a:rPr>
              <a:t>“Organizationally and operationally, we’ve lost sight of the forest</a:t>
            </a:r>
            <a:r>
              <a:rPr lang="is-IS" sz="3200" dirty="0">
                <a:latin typeface="Geneva" charset="0"/>
                <a:ea typeface="Geneva" charset="0"/>
                <a:cs typeface="Geneva" charset="0"/>
              </a:rPr>
              <a:t>…. </a:t>
            </a:r>
            <a:r>
              <a:rPr lang="is-IS" sz="3200" dirty="0">
                <a:solidFill>
                  <a:srgbClr val="FF0000"/>
                </a:solidFill>
                <a:latin typeface="Geneva" charset="0"/>
                <a:ea typeface="Geneva" charset="0"/>
                <a:cs typeface="Geneva" charset="0"/>
              </a:rPr>
              <a:t>A whole new mindset is needed to capitalize on the inter-relatedness of the in- and out-of-class influences on student learning </a:t>
            </a:r>
            <a:r>
              <a:rPr lang="is-IS" sz="3200" dirty="0">
                <a:latin typeface="Geneva" charset="0"/>
                <a:ea typeface="Geneva" charset="0"/>
                <a:cs typeface="Geneva" charset="0"/>
              </a:rPr>
              <a:t>and the functional interconnectedness of academic and student affairs.”</a:t>
            </a:r>
          </a:p>
          <a:p>
            <a:pPr algn="r"/>
            <a:r>
              <a:rPr lang="is-IS" sz="3200" dirty="0">
                <a:latin typeface="Geneva" charset="0"/>
                <a:ea typeface="Geneva" charset="0"/>
                <a:cs typeface="Geneva" charset="0"/>
              </a:rPr>
              <a:t>(Pascarella &amp; Terenzini, 1995)</a:t>
            </a:r>
            <a:endParaRPr lang="en-US" sz="3200" dirty="0">
              <a:latin typeface="Geneva" charset="0"/>
              <a:ea typeface="Geneva" charset="0"/>
              <a:cs typeface="Geneva" charset="0"/>
            </a:endParaRPr>
          </a:p>
        </p:txBody>
      </p:sp>
      <p:sp>
        <p:nvSpPr>
          <p:cNvPr id="3" name="TextBox 2"/>
          <p:cNvSpPr txBox="1"/>
          <p:nvPr/>
        </p:nvSpPr>
        <p:spPr>
          <a:xfrm>
            <a:off x="657699" y="687879"/>
            <a:ext cx="7635355" cy="523220"/>
          </a:xfrm>
          <a:prstGeom prst="rect">
            <a:avLst/>
          </a:prstGeom>
          <a:noFill/>
        </p:spPr>
        <p:txBody>
          <a:bodyPr wrap="square" rtlCol="0">
            <a:spAutoFit/>
          </a:bodyPr>
          <a:lstStyle/>
          <a:p>
            <a:r>
              <a:rPr lang="en-US" sz="2800" dirty="0" smtClean="0"/>
              <a:t>Expectations and Alignment</a:t>
            </a:r>
            <a:endParaRPr lang="en-US" sz="2800" dirty="0"/>
          </a:p>
        </p:txBody>
      </p:sp>
    </p:spTree>
    <p:extLst>
      <p:ext uri="{BB962C8B-B14F-4D97-AF65-F5344CB8AC3E}">
        <p14:creationId xmlns:p14="http://schemas.microsoft.com/office/powerpoint/2010/main" val="3962832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for Today’s Discussion</a:t>
            </a:r>
            <a:endParaRPr lang="en-US" dirty="0"/>
          </a:p>
        </p:txBody>
      </p:sp>
      <p:sp>
        <p:nvSpPr>
          <p:cNvPr id="3" name="Content Placeholder 2"/>
          <p:cNvSpPr>
            <a:spLocks noGrp="1"/>
          </p:cNvSpPr>
          <p:nvPr>
            <p:ph idx="1"/>
          </p:nvPr>
        </p:nvSpPr>
        <p:spPr/>
        <p:txBody>
          <a:bodyPr/>
          <a:lstStyle/>
          <a:p>
            <a:r>
              <a:rPr lang="en-US" dirty="0" smtClean="0"/>
              <a:t>Expectations and Alignment:</a:t>
            </a:r>
          </a:p>
          <a:p>
            <a:pPr lvl="1"/>
            <a:r>
              <a:rPr lang="en-US" dirty="0" smtClean="0"/>
              <a:t>UI Strategic Plan calls for “cohesive 4-year success messages”</a:t>
            </a:r>
          </a:p>
          <a:p>
            <a:pPr lvl="1"/>
            <a:endParaRPr lang="en-US" dirty="0"/>
          </a:p>
          <a:p>
            <a:r>
              <a:rPr lang="en-US" dirty="0" smtClean="0"/>
              <a:t>Improvement:</a:t>
            </a:r>
          </a:p>
          <a:p>
            <a:pPr lvl="1"/>
            <a:r>
              <a:rPr lang="en-US" dirty="0" smtClean="0"/>
              <a:t>Ethos of “positive restlessness”</a:t>
            </a:r>
          </a:p>
          <a:p>
            <a:pPr lvl="1"/>
            <a:r>
              <a:rPr lang="en-US" dirty="0" smtClean="0"/>
              <a:t>Our discussion today is a starting point to improvement – we will vet what we create widely and inclusively</a:t>
            </a:r>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Tree>
    <p:extLst>
      <p:ext uri="{BB962C8B-B14F-4D97-AF65-F5344CB8AC3E}">
        <p14:creationId xmlns:p14="http://schemas.microsoft.com/office/powerpoint/2010/main" val="306938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for Today’s Discussion</a:t>
            </a:r>
            <a:endParaRPr lang="en-US" dirty="0"/>
          </a:p>
        </p:txBody>
      </p:sp>
      <p:sp>
        <p:nvSpPr>
          <p:cNvPr id="3" name="Content Placeholder 2"/>
          <p:cNvSpPr>
            <a:spLocks noGrp="1"/>
          </p:cNvSpPr>
          <p:nvPr>
            <p:ph idx="1"/>
          </p:nvPr>
        </p:nvSpPr>
        <p:spPr>
          <a:xfrm>
            <a:off x="838200" y="1568615"/>
            <a:ext cx="10515600" cy="4351338"/>
          </a:xfrm>
        </p:spPr>
        <p:txBody>
          <a:bodyPr>
            <a:normAutofit/>
          </a:bodyPr>
          <a:lstStyle/>
          <a:p>
            <a:r>
              <a:rPr lang="en-US" dirty="0" smtClean="0"/>
              <a:t>The work we do today will intersect with these aspects of the UI Strategic Plan:</a:t>
            </a:r>
            <a:endParaRPr lang="en-US" dirty="0"/>
          </a:p>
          <a:p>
            <a:pPr lvl="1"/>
            <a:r>
              <a:rPr lang="en-US" dirty="0"/>
              <a:t>Create technological tools and </a:t>
            </a:r>
            <a:r>
              <a:rPr lang="en-US" u="heavy" dirty="0">
                <a:uFill>
                  <a:solidFill>
                    <a:srgbClr val="FFCC66"/>
                  </a:solidFill>
                </a:uFill>
              </a:rPr>
              <a:t>cohesive four-year success messages</a:t>
            </a:r>
            <a:r>
              <a:rPr lang="en-US" dirty="0"/>
              <a:t> that empower students to chart their own course along pathways to success </a:t>
            </a:r>
          </a:p>
          <a:p>
            <a:pPr lvl="1"/>
            <a:r>
              <a:rPr lang="en-US" dirty="0"/>
              <a:t>Invest in </a:t>
            </a:r>
            <a:r>
              <a:rPr lang="en-US" u="heavy" dirty="0">
                <a:uFill>
                  <a:solidFill>
                    <a:srgbClr val="FFCC66"/>
                  </a:solidFill>
                </a:uFill>
              </a:rPr>
              <a:t>high-impact practices (HIPs) </a:t>
            </a:r>
            <a:r>
              <a:rPr lang="en-US" dirty="0"/>
              <a:t>that promote critical thinking, problem solving, discipline-based knowledge, analysis, creativity, synthesis, and perspective taking </a:t>
            </a:r>
          </a:p>
          <a:p>
            <a:pPr lvl="1"/>
            <a:r>
              <a:rPr lang="en-US" dirty="0"/>
              <a:t>Promote academic and co-curricular experiences that develop </a:t>
            </a:r>
            <a:r>
              <a:rPr lang="en-US" u="heavy" dirty="0">
                <a:uFill>
                  <a:solidFill>
                    <a:srgbClr val="FFCC66"/>
                  </a:solidFill>
                </a:uFill>
              </a:rPr>
              <a:t>citizenship</a:t>
            </a:r>
            <a:r>
              <a:rPr lang="en-US" dirty="0"/>
              <a:t>, including responsibilities to society and to the environment </a:t>
            </a:r>
          </a:p>
          <a:p>
            <a:pPr lvl="1"/>
            <a:r>
              <a:rPr lang="en-US" dirty="0" smtClean="0"/>
              <a:t>Increase </a:t>
            </a:r>
            <a:r>
              <a:rPr lang="en-US" dirty="0"/>
              <a:t>opportunities that advance student, faculty, and staff understanding of </a:t>
            </a:r>
            <a:r>
              <a:rPr lang="en-US" u="heavy" dirty="0">
                <a:uFill>
                  <a:solidFill>
                    <a:srgbClr val="FFCC66"/>
                  </a:solidFill>
                </a:uFill>
              </a:rPr>
              <a:t>diversity</a:t>
            </a:r>
            <a:r>
              <a:rPr lang="en-US" dirty="0"/>
              <a:t> </a:t>
            </a:r>
            <a:endParaRPr lang="en-US" dirty="0" smtClean="0"/>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Tree>
    <p:extLst>
      <p:ext uri="{BB962C8B-B14F-4D97-AF65-F5344CB8AC3E}">
        <p14:creationId xmlns:p14="http://schemas.microsoft.com/office/powerpoint/2010/main" val="2749083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pic>
        <p:nvPicPr>
          <p:cNvPr id="6" name="Picture 5"/>
          <p:cNvPicPr>
            <a:picLocks noChangeAspect="1"/>
          </p:cNvPicPr>
          <p:nvPr/>
        </p:nvPicPr>
        <p:blipFill>
          <a:blip r:embed="rId4"/>
          <a:stretch>
            <a:fillRect/>
          </a:stretch>
        </p:blipFill>
        <p:spPr>
          <a:xfrm>
            <a:off x="671865" y="0"/>
            <a:ext cx="9240108" cy="6858000"/>
          </a:xfrm>
          <a:prstGeom prst="rect">
            <a:avLst/>
          </a:prstGeom>
        </p:spPr>
      </p:pic>
    </p:spTree>
    <p:extLst>
      <p:ext uri="{BB962C8B-B14F-4D97-AF65-F5344CB8AC3E}">
        <p14:creationId xmlns:p14="http://schemas.microsoft.com/office/powerpoint/2010/main" val="2851427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IOWA Challenge</a:t>
            </a:r>
            <a:endParaRPr lang="en-US" dirty="0"/>
          </a:p>
        </p:txBody>
      </p:sp>
      <p:sp>
        <p:nvSpPr>
          <p:cNvPr id="3" name="Content Placeholder 2"/>
          <p:cNvSpPr>
            <a:spLocks noGrp="1"/>
          </p:cNvSpPr>
          <p:nvPr>
            <p:ph idx="1"/>
          </p:nvPr>
        </p:nvSpPr>
        <p:spPr>
          <a:xfrm>
            <a:off x="732363" y="1341842"/>
            <a:ext cx="10515600" cy="4351338"/>
          </a:xfrm>
        </p:spPr>
        <p:txBody>
          <a:bodyPr>
            <a:normAutofit lnSpcReduction="10000"/>
          </a:bodyPr>
          <a:lstStyle/>
          <a:p>
            <a:r>
              <a:rPr lang="en-US" dirty="0" smtClean="0"/>
              <a:t>Purpose: To create clear expectations and pathways to success for students</a:t>
            </a:r>
          </a:p>
          <a:p>
            <a:r>
              <a:rPr lang="en-US" dirty="0" smtClean="0"/>
              <a:t>Development:</a:t>
            </a:r>
          </a:p>
          <a:p>
            <a:pPr lvl="1"/>
            <a:r>
              <a:rPr lang="en-US" dirty="0" smtClean="0"/>
              <a:t>Email survey sent to all </a:t>
            </a:r>
            <a:r>
              <a:rPr lang="en-US" dirty="0" err="1" smtClean="0"/>
              <a:t>UIowa</a:t>
            </a:r>
            <a:r>
              <a:rPr lang="en-US" dirty="0" smtClean="0"/>
              <a:t> email addresses in 2007</a:t>
            </a:r>
          </a:p>
          <a:p>
            <a:pPr lvl="1"/>
            <a:r>
              <a:rPr lang="en-US" dirty="0" smtClean="0"/>
              <a:t>Question: What messages should the institution communicate to prospective and current students about what it means to be an undergraduate at the University of Iowa?</a:t>
            </a:r>
          </a:p>
          <a:p>
            <a:pPr lvl="1"/>
            <a:r>
              <a:rPr lang="en-US" dirty="0" smtClean="0"/>
              <a:t>5,030 responses</a:t>
            </a:r>
          </a:p>
          <a:p>
            <a:pPr lvl="1"/>
            <a:r>
              <a:rPr lang="en-US" dirty="0" smtClean="0"/>
              <a:t>Data coded into themes then a first draft of “the message” developed</a:t>
            </a:r>
          </a:p>
          <a:p>
            <a:pPr lvl="1"/>
            <a:r>
              <a:rPr lang="en-US" dirty="0" smtClean="0"/>
              <a:t>Draft document vetted with 500+ individuals, included shared governance groups</a:t>
            </a:r>
          </a:p>
          <a:p>
            <a:pPr lvl="1"/>
            <a:r>
              <a:rPr lang="en-US" dirty="0" smtClean="0"/>
              <a:t>Named by the SST</a:t>
            </a:r>
          </a:p>
        </p:txBody>
      </p:sp>
      <p:sp>
        <p:nvSpPr>
          <p:cNvPr id="4" name="Rectangle 3"/>
          <p:cNvSpPr/>
          <p:nvPr/>
        </p:nvSpPr>
        <p:spPr>
          <a:xfrm>
            <a:off x="0" y="5805394"/>
            <a:ext cx="12192000" cy="1052606"/>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pic>
        <p:nvPicPr>
          <p:cNvPr id="5" name="Picture 4" descr="Screen Shot 2017-09-12 at 9.34.43 AM.png"/>
          <p:cNvPicPr>
            <a:picLocks noChangeAspect="1"/>
          </p:cNvPicPr>
          <p:nvPr/>
        </p:nvPicPr>
        <p:blipFill>
          <a:blip r:embed="rId2">
            <a:extLst>
              <a:ext uri="{BEBA8EAE-BF5A-486C-A8C5-ECC9F3942E4B}">
                <a14:imgProps xmlns:a14="http://schemas.microsoft.com/office/drawing/2010/main">
                  <a14:imgLayer r:embed="rId3">
                    <a14:imgEffect>
                      <a14:backgroundRemoval t="5114" b="93750" l="9547" r="89737">
                        <a14:foregroundMark x1="50119" y1="5114" x2="50119" y2="5114"/>
                        <a14:foregroundMark x1="50119" y1="5114" x2="50119" y2="5114"/>
                        <a14:foregroundMark x1="38902" y1="5682" x2="38902" y2="5682"/>
                        <a14:foregroundMark x1="38902" y1="5682" x2="38902" y2="5682"/>
                        <a14:foregroundMark x1="31265" y1="9375" x2="31265" y2="9375"/>
                        <a14:foregroundMark x1="31265" y1="9375" x2="31265" y2="9375"/>
                        <a14:foregroundMark x1="35084" y1="41193" x2="35084" y2="41193"/>
                        <a14:foregroundMark x1="35084" y1="41193" x2="35084" y2="41193"/>
                        <a14:foregroundMark x1="36993" y1="48011" x2="36993" y2="48011"/>
                        <a14:foregroundMark x1="36993" y1="48011" x2="36993" y2="48011"/>
                        <a14:foregroundMark x1="39379" y1="49716" x2="39379" y2="49716"/>
                        <a14:foregroundMark x1="39379" y1="49716" x2="39379" y2="49716"/>
                        <a14:foregroundMark x1="44869" y1="42330" x2="44869" y2="42330"/>
                        <a14:foregroundMark x1="44869" y1="42330" x2="44869" y2="42330"/>
                        <a14:foregroundMark x1="44630" y1="93750" x2="44630" y2="93750"/>
                        <a14:foregroundMark x1="44630" y1="93750" x2="44630" y2="93750"/>
                        <a14:foregroundMark x1="61098" y1="34375" x2="61098" y2="34375"/>
                        <a14:foregroundMark x1="61098" y1="38636" x2="61098" y2="38636"/>
                        <a14:foregroundMark x1="61098" y1="38636" x2="61098" y2="38636"/>
                        <a14:foregroundMark x1="61098" y1="44886" x2="61098" y2="44886"/>
                        <a14:foregroundMark x1="61098" y1="44886" x2="61098" y2="44886"/>
                        <a14:foregroundMark x1="60859" y1="54830" x2="60859" y2="54830"/>
                        <a14:foregroundMark x1="60859" y1="54830" x2="60859" y2="54830"/>
                        <a14:foregroundMark x1="61098" y1="57386" x2="61098" y2="57386"/>
                        <a14:foregroundMark x1="61098" y1="57386" x2="61098" y2="57386"/>
                        <a14:foregroundMark x1="52745" y1="34659" x2="52745" y2="34659"/>
                        <a14:foregroundMark x1="52745" y1="34659" x2="52745" y2="34659"/>
                        <a14:foregroundMark x1="44869" y1="33239" x2="44869" y2="33239"/>
                        <a14:foregroundMark x1="44869" y1="33239" x2="44869" y2="33239"/>
                        <a14:foregroundMark x1="43675" y1="37216" x2="43675" y2="37216"/>
                        <a14:foregroundMark x1="43675" y1="37216" x2="43675" y2="37216"/>
                        <a14:foregroundMark x1="43914" y1="39489" x2="43914" y2="39489"/>
                        <a14:foregroundMark x1="43914" y1="39489" x2="43914" y2="39489"/>
                        <a14:foregroundMark x1="44869" y1="44602" x2="44869" y2="44602"/>
                        <a14:foregroundMark x1="44869" y1="44602" x2="44869" y2="44602"/>
                        <a14:foregroundMark x1="48449" y1="50568" x2="48449" y2="50568"/>
                        <a14:foregroundMark x1="48449" y1="50568" x2="48449" y2="50568"/>
                        <a14:foregroundMark x1="46301" y1="47443" x2="46301" y2="47443"/>
                        <a14:foregroundMark x1="46301" y1="47443" x2="46301" y2="47443"/>
                        <a14:foregroundMark x1="50119" y1="53409" x2="50119" y2="53409"/>
                        <a14:foregroundMark x1="50119" y1="53409" x2="50119" y2="53409"/>
                        <a14:foregroundMark x1="52029" y1="56534" x2="52029" y2="56534"/>
                        <a14:foregroundMark x1="52029" y1="56534" x2="52029" y2="56534"/>
                        <a14:foregroundMark x1="52267" y1="59375" x2="52267" y2="59375"/>
                        <a14:foregroundMark x1="52267" y1="59375" x2="52267" y2="59375"/>
                        <a14:foregroundMark x1="43914" y1="65341" x2="43914" y2="65341"/>
                        <a14:foregroundMark x1="43914" y1="65341" x2="43914" y2="65341"/>
                        <a14:foregroundMark x1="40095" y1="33523" x2="40095" y2="33523"/>
                        <a14:foregroundMark x1="40095" y1="33523" x2="40095" y2="33523"/>
                        <a14:foregroundMark x1="33652" y1="58239" x2="33652" y2="58239"/>
                        <a14:foregroundMark x1="33652" y1="58239" x2="33652" y2="58239"/>
                        <a14:backgroundMark x1="24105" y1="14205" x2="24105" y2="14205"/>
                        <a14:backgroundMark x1="24105" y1="14205" x2="24105" y2="14205"/>
                      </a14:backgroundRemoval>
                    </a14:imgEffect>
                  </a14:imgLayer>
                </a14:imgProps>
              </a:ext>
              <a:ext uri="{28A0092B-C50C-407E-A947-70E740481C1C}">
                <a14:useLocalDpi xmlns:a14="http://schemas.microsoft.com/office/drawing/2010/main" val="0"/>
              </a:ext>
            </a:extLst>
          </a:blip>
          <a:stretch>
            <a:fillRect/>
          </a:stretch>
        </p:blipFill>
        <p:spPr>
          <a:xfrm>
            <a:off x="10374197" y="5212081"/>
            <a:ext cx="1959205" cy="1645919"/>
          </a:xfrm>
          <a:prstGeom prst="rect">
            <a:avLst/>
          </a:prstGeom>
        </p:spPr>
      </p:pic>
    </p:spTree>
    <p:extLst>
      <p:ext uri="{BB962C8B-B14F-4D97-AF65-F5344CB8AC3E}">
        <p14:creationId xmlns:p14="http://schemas.microsoft.com/office/powerpoint/2010/main" val="1435427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4423</TotalTime>
  <Words>913</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Geneva</vt:lpstr>
      <vt:lpstr>Office Theme</vt:lpstr>
      <vt:lpstr>PowerPoint Presentation</vt:lpstr>
      <vt:lpstr>SST Retreat 2017</vt:lpstr>
      <vt:lpstr>PowerPoint Presentation</vt:lpstr>
      <vt:lpstr>Background for Today’s Discussion</vt:lpstr>
      <vt:lpstr>PowerPoint Presentation</vt:lpstr>
      <vt:lpstr>Background for Today’s Discussion</vt:lpstr>
      <vt:lpstr>Background for Today’s Discussion</vt:lpstr>
      <vt:lpstr>PowerPoint Presentation</vt:lpstr>
      <vt:lpstr>The IOWA Challenge</vt:lpstr>
      <vt:lpstr>The IOWA Challenge + UI Strategic Plan =Promise</vt:lpstr>
      <vt:lpstr>Task One: Articulate 4-year success messages</vt:lpstr>
      <vt:lpstr>Task Two: Identify hallmark IOWA experiences</vt:lpstr>
      <vt:lpstr>Task Three: Provide feedback</vt:lpstr>
      <vt:lpstr>Task Four: Identify Critical Tasks</vt:lpstr>
      <vt:lpstr>Task Five: Go forth and support student success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Felten</dc:creator>
  <cp:lastModifiedBy>Hancock, Allison M</cp:lastModifiedBy>
  <cp:revision>99</cp:revision>
  <dcterms:created xsi:type="dcterms:W3CDTF">2016-09-06T18:34:56Z</dcterms:created>
  <dcterms:modified xsi:type="dcterms:W3CDTF">2018-03-12T14:10:17Z</dcterms:modified>
</cp:coreProperties>
</file>