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8" r:id="rId2"/>
    <p:sldId id="268" r:id="rId3"/>
    <p:sldId id="272" r:id="rId4"/>
    <p:sldId id="273" r:id="rId5"/>
    <p:sldId id="287" r:id="rId6"/>
    <p:sldId id="277" r:id="rId7"/>
    <p:sldId id="281" r:id="rId8"/>
    <p:sldId id="299" r:id="rId9"/>
    <p:sldId id="324" r:id="rId10"/>
    <p:sldId id="321" r:id="rId11"/>
    <p:sldId id="313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elten" initials="P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335"/>
    <p:restoredTop sz="94604"/>
  </p:normalViewPr>
  <p:slideViewPr>
    <p:cSldViewPr snapToGrid="0" snapToObjects="1">
      <p:cViewPr varScale="1">
        <p:scale>
          <a:sx n="178" d="100"/>
          <a:sy n="178" d="100"/>
        </p:scale>
        <p:origin x="-136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08:08:24.156" idx="1">
    <p:pos x="5702" y="3081"/>
    <p:text>We need to standardize how references appear on slides -- how much detail, in what size, where on the slide, in/out of parenthesis.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754A-2878-C24B-9A6B-119130696C5E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80D1-F690-1840-BFFC-0CE170DA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Peter: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students do matters, we influence what they 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/>
            </a:r>
            <a:br>
              <a:rPr lang="en-US"/>
            </a:b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Herb Simon is one of the originators of protocol analysis → task analysis → think-alouds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C8FC-8E07-DE44-852B-C382E770EAC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8E91-DF24-A742-A07F-004EE417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6583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914650"/>
            <a:ext cx="96583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MATTERS MOST IN THE UNDERGRADUATE EXPERIENCE?</a:t>
            </a:r>
          </a:p>
          <a:p>
            <a:pPr algn="ctr"/>
            <a:r>
              <a:rPr lang="en-US" sz="2800" dirty="0" smtClean="0"/>
              <a:t>Charles C. Schroeder</a:t>
            </a:r>
          </a:p>
          <a:p>
            <a:pPr algn="ctr"/>
            <a:r>
              <a:rPr lang="en-US" sz="2800" dirty="0" smtClean="0"/>
              <a:t>Peter </a:t>
            </a:r>
            <a:r>
              <a:rPr lang="en-US" sz="2800" dirty="0" err="1" smtClean="0"/>
              <a:t>Felten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41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0"/>
            <a:ext cx="6522054" cy="66886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Learning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Relationships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Expectations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Improvement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Leadership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Geneva" charset="0"/>
                <a:ea typeface="Geneva" charset="0"/>
                <a:cs typeface="Geneva" charset="0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19896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899" y="1830854"/>
            <a:ext cx="1049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“Organizationally and operationally, we’ve lost sight of the forest</a:t>
            </a:r>
            <a:r>
              <a:rPr lang="is-IS" sz="3200" dirty="0" smtClean="0">
                <a:latin typeface="Geneva" charset="0"/>
                <a:ea typeface="Geneva" charset="0"/>
                <a:cs typeface="Geneva" charset="0"/>
              </a:rPr>
              <a:t>…. </a:t>
            </a:r>
            <a:r>
              <a:rPr lang="is-IS" sz="3200" dirty="0" smtClean="0">
                <a:solidFill>
                  <a:srgbClr val="FF0000"/>
                </a:solidFill>
                <a:latin typeface="Geneva" charset="0"/>
                <a:ea typeface="Geneva" charset="0"/>
                <a:cs typeface="Geneva" charset="0"/>
              </a:rPr>
              <a:t>A whole new mindset is needed to capitalize on the inter-relatedness of the in- and out-of-class influences on student learning </a:t>
            </a:r>
            <a:r>
              <a:rPr lang="is-IS" sz="3200" dirty="0" smtClean="0">
                <a:latin typeface="Geneva" charset="0"/>
                <a:ea typeface="Geneva" charset="0"/>
                <a:cs typeface="Geneva" charset="0"/>
              </a:rPr>
              <a:t>and the functional interconnectedness of academic and student affairs.”</a:t>
            </a:r>
            <a:endParaRPr lang="is-IS" sz="3200" dirty="0">
              <a:latin typeface="Geneva" charset="0"/>
              <a:ea typeface="Geneva" charset="0"/>
              <a:cs typeface="Geneva" charset="0"/>
            </a:endParaRPr>
          </a:p>
          <a:p>
            <a:pPr algn="r"/>
            <a:r>
              <a:rPr lang="is-IS" dirty="0" smtClean="0">
                <a:latin typeface="Geneva" charset="0"/>
                <a:ea typeface="Geneva" charset="0"/>
                <a:cs typeface="Geneva" charset="0"/>
              </a:rPr>
              <a:t>(Pascarella &amp; Terenzini, 1995)</a:t>
            </a:r>
            <a:endParaRPr lang="en-US" dirty="0">
              <a:latin typeface="Geneva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0"/>
            <a:ext cx="6522054" cy="66886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Learning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Relationships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Expectations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Improvement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Leadership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Geneva" charset="0"/>
                <a:ea typeface="Geneva" charset="0"/>
                <a:cs typeface="Geneva" charset="0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67565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0"/>
            <a:ext cx="6522054" cy="66886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Learning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Relationships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Expectations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Improvement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Leadership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Geneva" charset="0"/>
                <a:ea typeface="Geneva" charset="0"/>
                <a:cs typeface="Geneva" charset="0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7930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711200" y="381000"/>
            <a:ext cx="10464800" cy="5486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endParaRPr lang="en-US" sz="3600" dirty="0" smtClean="0">
              <a:latin typeface="Geneva" charset="0"/>
              <a:ea typeface="Geneva" charset="0"/>
              <a:cs typeface="Geneva" charset="0"/>
              <a:sym typeface="Calibri"/>
            </a:endParaRPr>
          </a:p>
          <a:p>
            <a:pPr>
              <a:buSzPct val="25000"/>
            </a:pPr>
            <a:endParaRPr lang="en-US" sz="3600" dirty="0" smtClean="0">
              <a:latin typeface="Geneva" charset="0"/>
              <a:ea typeface="Geneva" charset="0"/>
              <a:cs typeface="Geneva" charset="0"/>
              <a:sym typeface="Calibri"/>
            </a:endParaRPr>
          </a:p>
          <a:p>
            <a:pPr>
              <a:buSzPct val="25000"/>
            </a:pPr>
            <a:r>
              <a:rPr lang="en-US" sz="3600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“</a:t>
            </a: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Learning </a:t>
            </a:r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results from what the student does and thinks and only from what the student does and thinks. </a:t>
            </a:r>
          </a:p>
          <a:p>
            <a:endParaRPr sz="3600" dirty="0">
              <a:latin typeface="Geneva" charset="0"/>
              <a:ea typeface="Geneva" charset="0"/>
              <a:cs typeface="Geneva" charset="0"/>
              <a:sym typeface="Calibri"/>
            </a:endParaRPr>
          </a:p>
          <a:p>
            <a:pPr>
              <a:buSzPct val="25000"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  <a:sym typeface="Calibri"/>
              </a:rPr>
              <a:t>[We] can </a:t>
            </a:r>
            <a:r>
              <a:rPr lang="en-US" sz="3600" dirty="0">
                <a:latin typeface="Geneva" charset="0"/>
                <a:ea typeface="Geneva" charset="0"/>
                <a:cs typeface="Geneva" charset="0"/>
                <a:sym typeface="Calibri"/>
              </a:rPr>
              <a:t>advance learning only by influencing what the student does to learn</a:t>
            </a:r>
            <a:r>
              <a:rPr lang="en-US" sz="3600" dirty="0" smtClean="0">
                <a:latin typeface="Geneva" charset="0"/>
                <a:ea typeface="Geneva" charset="0"/>
                <a:cs typeface="Geneva" charset="0"/>
                <a:sym typeface="Calibri"/>
              </a:rPr>
              <a:t>.”</a:t>
            </a:r>
            <a:endParaRPr lang="en-US" sz="3600" dirty="0">
              <a:latin typeface="Geneva" charset="0"/>
              <a:ea typeface="Geneva" charset="0"/>
              <a:cs typeface="Geneva" charset="0"/>
              <a:sym typeface="Calibri"/>
            </a:endParaRPr>
          </a:p>
          <a:p>
            <a:pPr algn="r">
              <a:spcBef>
                <a:spcPts val="3200"/>
              </a:spcBef>
              <a:buSzPct val="25000"/>
            </a:pPr>
            <a:r>
              <a:rPr lang="en-US" dirty="0">
                <a:latin typeface="Geneva" charset="0"/>
                <a:ea typeface="Geneva" charset="0"/>
                <a:cs typeface="Geneva" charset="0"/>
                <a:sym typeface="Calibri"/>
              </a:rPr>
              <a:t>(H. Simon quoted in Ambrose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546106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0617" y="2805422"/>
            <a:ext cx="771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what the student </a:t>
            </a: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does and </a:t>
            </a:r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thinks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85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82159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>
                <a:ea typeface="Calibri" charset="0"/>
                <a:cs typeface="Calibri" charset="0"/>
              </a:rPr>
              <a:t>Time  |  Effort  |  Meaningful  |  Feedback  |  </a:t>
            </a:r>
            <a:r>
              <a:rPr lang="en-US" sz="2667" dirty="0" smtClean="0">
                <a:ea typeface="Calibri" charset="0"/>
                <a:cs typeface="Calibri" charset="0"/>
              </a:rPr>
              <a:t>Practicing  </a:t>
            </a:r>
            <a:r>
              <a:rPr lang="en-US" sz="2667" dirty="0">
                <a:ea typeface="Calibri" charset="0"/>
                <a:cs typeface="Calibri" charset="0"/>
              </a:rPr>
              <a:t>|  </a:t>
            </a:r>
            <a:r>
              <a:rPr lang="en-US" sz="2667" dirty="0" smtClean="0">
                <a:ea typeface="Calibri" charset="0"/>
                <a:cs typeface="Calibri" charset="0"/>
              </a:rPr>
              <a:t>Reflecting</a:t>
            </a:r>
            <a:endParaRPr lang="en-US" sz="2667" dirty="0"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617" y="2805422"/>
            <a:ext cx="771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what the student </a:t>
            </a:r>
            <a:r>
              <a:rPr lang="en-US" sz="3600" b="1" u="sng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does</a:t>
            </a: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thinks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51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82159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>
                <a:ea typeface="Calibri" charset="0"/>
                <a:cs typeface="Calibri" charset="0"/>
              </a:rPr>
              <a:t>Time  |  Effort  |  Meaningful  |  Feedback  |  </a:t>
            </a:r>
            <a:r>
              <a:rPr lang="en-US" sz="2667" dirty="0" smtClean="0">
                <a:ea typeface="Calibri" charset="0"/>
                <a:cs typeface="Calibri" charset="0"/>
              </a:rPr>
              <a:t>Practicing  </a:t>
            </a:r>
            <a:r>
              <a:rPr lang="en-US" sz="2667" dirty="0">
                <a:ea typeface="Calibri" charset="0"/>
                <a:cs typeface="Calibri" charset="0"/>
              </a:rPr>
              <a:t>|  </a:t>
            </a:r>
            <a:r>
              <a:rPr lang="en-US" sz="2667" dirty="0" smtClean="0">
                <a:ea typeface="Calibri" charset="0"/>
                <a:cs typeface="Calibri" charset="0"/>
              </a:rPr>
              <a:t>Reflecting</a:t>
            </a:r>
            <a:endParaRPr lang="en-US" sz="2667" dirty="0"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617" y="2805422"/>
            <a:ext cx="771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what the student </a:t>
            </a: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does and </a:t>
            </a:r>
            <a:r>
              <a:rPr lang="en-US" sz="3600" b="1" u="sng" dirty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  <a:sym typeface="Calibri"/>
              </a:rPr>
              <a:t>thinks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0" y="1005779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 smtClean="0">
                <a:ea typeface="Calibri" charset="0"/>
                <a:cs typeface="Calibri" charset="0"/>
              </a:rPr>
              <a:t>“I belong here.” | “I can learn this.”</a:t>
            </a:r>
            <a:endParaRPr lang="en-US" sz="2667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4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035040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>
                <a:ea typeface="Calibri" charset="0"/>
                <a:cs typeface="Calibri" charset="0"/>
              </a:rPr>
              <a:t>Time  |  Effort  |  Meaningful  |  Feedback  |  </a:t>
            </a:r>
            <a:r>
              <a:rPr lang="en-US" sz="2667" dirty="0" smtClean="0">
                <a:ea typeface="Calibri" charset="0"/>
                <a:cs typeface="Calibri" charset="0"/>
              </a:rPr>
              <a:t>Practicing  </a:t>
            </a:r>
            <a:r>
              <a:rPr lang="en-US" sz="2667" dirty="0">
                <a:ea typeface="Calibri" charset="0"/>
                <a:cs typeface="Calibri" charset="0"/>
              </a:rPr>
              <a:t>|  </a:t>
            </a:r>
            <a:r>
              <a:rPr lang="en-US" sz="2667" dirty="0" smtClean="0">
                <a:ea typeface="Calibri" charset="0"/>
                <a:cs typeface="Calibri" charset="0"/>
              </a:rPr>
              <a:t>Reflecting</a:t>
            </a:r>
            <a:endParaRPr lang="en-US" sz="2667" dirty="0"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3" y="1049774"/>
            <a:ext cx="102395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</a:rPr>
              <a:t>Transfer United seminar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Geneva" charset="0"/>
              <a:ea typeface="Geneva" charset="0"/>
              <a:cs typeface="Geneva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Interview successful </a:t>
            </a:r>
            <a:r>
              <a:rPr lang="en-US" sz="3200" dirty="0">
                <a:latin typeface="Geneva" charset="0"/>
                <a:ea typeface="Geneva" charset="0"/>
                <a:cs typeface="Geneva" charset="0"/>
              </a:rPr>
              <a:t>students in the program you are entering. </a:t>
            </a: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What do they do that helps them succeed?</a:t>
            </a:r>
            <a:endParaRPr lang="en-US" sz="3200" dirty="0">
              <a:latin typeface="Geneva" charset="0"/>
              <a:ea typeface="Geneva" charset="0"/>
              <a:cs typeface="Geneva" charset="0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dirty="0" smtClean="0">
              <a:latin typeface="Geneva" charset="0"/>
              <a:ea typeface="Geneva" charset="0"/>
              <a:cs typeface="Geneva" charset="0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Do an </a:t>
            </a:r>
            <a:r>
              <a:rPr lang="en-US" sz="3200" dirty="0" err="1" smtClean="0">
                <a:latin typeface="Geneva" charset="0"/>
                <a:ea typeface="Geneva" charset="0"/>
                <a:cs typeface="Geneva" charset="0"/>
              </a:rPr>
              <a:t>autoethnography</a:t>
            </a: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 of own experience entering the university. What do you do on a day-to-day basis to be successful at the university?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 smtClean="0">
                <a:ea typeface="Calibri" charset="0"/>
                <a:cs typeface="Calibri" charset="0"/>
              </a:rPr>
              <a:t>“I belong here.” | “I can learn this.”</a:t>
            </a:r>
            <a:endParaRPr lang="en-US" sz="2667" dirty="0"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43" y="3848986"/>
            <a:ext cx="2039956" cy="21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035040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>
                <a:ea typeface="Calibri" charset="0"/>
                <a:cs typeface="Calibri" charset="0"/>
              </a:rPr>
              <a:t>Time  |  Effort  |  Meaningful  |  Feedback  |  </a:t>
            </a:r>
            <a:r>
              <a:rPr lang="en-US" sz="2667" dirty="0" smtClean="0">
                <a:ea typeface="Calibri" charset="0"/>
                <a:cs typeface="Calibri" charset="0"/>
              </a:rPr>
              <a:t>Practicing  </a:t>
            </a:r>
            <a:r>
              <a:rPr lang="en-US" sz="2667" dirty="0">
                <a:ea typeface="Calibri" charset="0"/>
                <a:cs typeface="Calibri" charset="0"/>
              </a:rPr>
              <a:t>|  </a:t>
            </a:r>
            <a:r>
              <a:rPr lang="en-US" sz="2667" dirty="0" smtClean="0">
                <a:ea typeface="Calibri" charset="0"/>
                <a:cs typeface="Calibri" charset="0"/>
              </a:rPr>
              <a:t>Reflecting</a:t>
            </a:r>
            <a:endParaRPr lang="en-US" sz="2667" dirty="0"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3" y="1049774"/>
            <a:ext cx="1117701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Geneva" charset="0"/>
                <a:ea typeface="Geneva" charset="0"/>
                <a:cs typeface="Geneva" charset="0"/>
              </a:rPr>
              <a:t>“Constructive Criticism”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Geneva" charset="0"/>
              <a:ea typeface="Geneva" charset="0"/>
              <a:cs typeface="Geneva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We have high standards for academic work.</a:t>
            </a:r>
          </a:p>
          <a:p>
            <a:pPr marL="742950" indent="-742950">
              <a:buFontTx/>
              <a:buAutoNum type="arabicPeriod"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This work does not meet those standards in these specific ways.</a:t>
            </a:r>
          </a:p>
          <a:p>
            <a:pPr marL="742950" indent="-742950">
              <a:buFontTx/>
              <a:buAutoNum type="arabicPeriod"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I know you are capable of meeting those standards.</a:t>
            </a:r>
          </a:p>
          <a:p>
            <a:pPr marL="742950" indent="-742950">
              <a:buFontTx/>
              <a:buAutoNum type="arabicPeriod"/>
            </a:pPr>
            <a:r>
              <a:rPr lang="en-US" sz="3200" dirty="0" smtClean="0">
                <a:latin typeface="Geneva" charset="0"/>
                <a:ea typeface="Geneva" charset="0"/>
                <a:cs typeface="Geneva" charset="0"/>
              </a:rPr>
              <a:t>I will support you in doing the work necessary to achieve those standards.</a:t>
            </a:r>
          </a:p>
          <a:p>
            <a:pPr algn="r"/>
            <a:r>
              <a:rPr lang="en-US" dirty="0" smtClean="0">
                <a:latin typeface="Geneva" charset="0"/>
                <a:ea typeface="Geneva" charset="0"/>
                <a:cs typeface="Geneva" charset="0"/>
              </a:rPr>
              <a:t>(Cole, 2008)</a:t>
            </a:r>
            <a:endParaRPr lang="en-US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67" dirty="0">
                <a:ea typeface="Calibri" charset="0"/>
                <a:cs typeface="Calibri" charset="0"/>
              </a:rPr>
              <a:t>“I belong here.” | “I can learn this.”</a:t>
            </a:r>
          </a:p>
        </p:txBody>
      </p:sp>
    </p:spTree>
    <p:extLst>
      <p:ext uri="{BB962C8B-B14F-4D97-AF65-F5344CB8AC3E}">
        <p14:creationId xmlns:p14="http://schemas.microsoft.com/office/powerpoint/2010/main" val="155902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0"/>
            <a:ext cx="6522054" cy="66886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Learning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Relationships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Expectations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Improvement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Geneva" charset="0"/>
                <a:ea typeface="Geneva" charset="0"/>
                <a:cs typeface="Geneva" charset="0"/>
              </a:rPr>
              <a:t>Leadership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Geneva" charset="0"/>
                <a:ea typeface="Geneva" charset="0"/>
                <a:cs typeface="Geneva" charset="0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64807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357</Words>
  <Application>Microsoft Macintosh PowerPoint</Application>
  <PresentationFormat>Custom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Felten</dc:creator>
  <cp:lastModifiedBy>Sarah Hansen</cp:lastModifiedBy>
  <cp:revision>78</cp:revision>
  <dcterms:created xsi:type="dcterms:W3CDTF">2016-09-06T18:34:56Z</dcterms:created>
  <dcterms:modified xsi:type="dcterms:W3CDTF">2017-04-19T16:51:52Z</dcterms:modified>
</cp:coreProperties>
</file>